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45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2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91A1-6BE6-6442-8C8B-1458677C0C4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F5C3-995B-F846-81F0-91E69DF4A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ainfo@mg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aid.ed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college411.org/" TargetMode="External"/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9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otham Bold"/>
                <a:cs typeface="Gotham Bold"/>
              </a:rPr>
              <a:t>Middle Georgia State University (MGA)</a:t>
            </a:r>
            <a:br>
              <a:rPr lang="en-US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en-US" dirty="0">
                <a:solidFill>
                  <a:schemeClr val="bg1"/>
                </a:solidFill>
                <a:latin typeface="Gotham Bold"/>
                <a:cs typeface="Gotham Bold"/>
              </a:rPr>
              <a:t>Office of Financial Aid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9281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Fall 2018 Open House</a:t>
            </a:r>
            <a:endParaRPr lang="en-US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87038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Standards of </a:t>
            </a:r>
            <a:br>
              <a:rPr lang="en-US" sz="3200" dirty="0" smtClean="0"/>
            </a:br>
            <a:r>
              <a:rPr lang="en-US" sz="3200" dirty="0" smtClean="0"/>
              <a:t>Satisfactory Academic Progress (SAP)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90777"/>
            <a:ext cx="7598569" cy="469277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otham Bold"/>
              </a:rPr>
              <a:t>To remain eligible to receive financial aid you must meet the standards specified for acceptable academic performance.</a:t>
            </a:r>
          </a:p>
          <a:p>
            <a:endParaRPr lang="en-US" sz="2000" dirty="0">
              <a:latin typeface="Gotham Bold"/>
            </a:endParaRPr>
          </a:p>
          <a:p>
            <a:pPr lvl="1"/>
            <a:r>
              <a:rPr lang="en-US" sz="1800" b="1" i="1" dirty="0">
                <a:latin typeface="Gotham Bold"/>
              </a:rPr>
              <a:t>Academic Performance</a:t>
            </a:r>
            <a:r>
              <a:rPr lang="en-US" sz="1800" dirty="0">
                <a:latin typeface="Gotham Bold"/>
              </a:rPr>
              <a:t>:  All students must maintain a 2.0 cumulative grade point average (GPA).  The cumulative GPA is derived from </a:t>
            </a:r>
            <a:r>
              <a:rPr lang="en-US" sz="1800" u="sng" dirty="0">
                <a:latin typeface="Gotham Bold"/>
              </a:rPr>
              <a:t>all attempted</a:t>
            </a:r>
            <a:r>
              <a:rPr lang="en-US" sz="1800" dirty="0">
                <a:latin typeface="Gotham Bold"/>
              </a:rPr>
              <a:t> hours.</a:t>
            </a:r>
            <a:br>
              <a:rPr lang="en-US" sz="1800" dirty="0">
                <a:latin typeface="Gotham Bold"/>
              </a:rPr>
            </a:br>
            <a:endParaRPr lang="en-US" sz="1800" dirty="0">
              <a:latin typeface="Gotham Bold"/>
            </a:endParaRPr>
          </a:p>
          <a:p>
            <a:pPr lvl="1"/>
            <a:r>
              <a:rPr lang="en-US" sz="1800" b="1" i="1" dirty="0">
                <a:latin typeface="Gotham Bold"/>
              </a:rPr>
              <a:t>Progress Toward Degree Completion</a:t>
            </a:r>
            <a:r>
              <a:rPr lang="en-US" sz="1800" dirty="0">
                <a:latin typeface="Gotham Bold"/>
              </a:rPr>
              <a:t>:  A mandated minimum completion rate of 67% is the standard for acceptable progress toward degree completion</a:t>
            </a:r>
            <a:br>
              <a:rPr lang="en-US" sz="1800" dirty="0">
                <a:latin typeface="Gotham Bold"/>
              </a:rPr>
            </a:br>
            <a:endParaRPr lang="en-US" sz="1800" dirty="0">
              <a:latin typeface="Gotham Bold"/>
            </a:endParaRPr>
          </a:p>
          <a:p>
            <a:pPr lvl="1"/>
            <a:r>
              <a:rPr lang="en-US" sz="1800" b="1" i="1" dirty="0">
                <a:latin typeface="Gotham Bold"/>
              </a:rPr>
              <a:t>Credit Hour Limit:  </a:t>
            </a:r>
            <a:r>
              <a:rPr lang="en-US" sz="1800" dirty="0">
                <a:latin typeface="Gotham Bold"/>
              </a:rPr>
              <a:t>A maximum number of attempted hours in which to complete a degree is established.  This is 150% of the actual program time.</a:t>
            </a:r>
          </a:p>
          <a:p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038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Student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64899"/>
            <a:ext cx="7598569" cy="4822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/>
              <a:t>Federal </a:t>
            </a:r>
            <a:r>
              <a:rPr lang="en-US" sz="2400" b="1" u="sng" dirty="0"/>
              <a:t>Work Study Program </a:t>
            </a:r>
            <a:r>
              <a:rPr lang="en-US" sz="2400" b="1" u="sng" dirty="0" smtClean="0"/>
              <a:t>(FWSP) </a:t>
            </a:r>
            <a:r>
              <a:rPr lang="en-US" sz="2400" dirty="0" smtClean="0"/>
              <a:t>provides </a:t>
            </a:r>
            <a:r>
              <a:rPr lang="en-US" sz="2400" dirty="0"/>
              <a:t>jobs for students with financial need.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FWSP </a:t>
            </a:r>
            <a:r>
              <a:rPr lang="en-US" sz="2400" dirty="0"/>
              <a:t>jobs are on campus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Earn Federal minimum wage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Typically 16 hours per </a:t>
            </a:r>
            <a:r>
              <a:rPr lang="en-US" sz="2400" dirty="0" smtClean="0"/>
              <a:t>week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400" dirty="0"/>
          </a:p>
          <a:p>
            <a:pPr>
              <a:buNone/>
            </a:pPr>
            <a:r>
              <a:rPr lang="en-US" sz="2400" b="1" u="sng" dirty="0" smtClean="0"/>
              <a:t>Student Assistant Program</a:t>
            </a:r>
            <a:r>
              <a:rPr lang="en-US" sz="2400" b="1" dirty="0" smtClean="0"/>
              <a:t> jobs </a:t>
            </a:r>
            <a:r>
              <a:rPr lang="en-US" sz="2400" dirty="0"/>
              <a:t>are available to </a:t>
            </a:r>
            <a:r>
              <a:rPr lang="en-US" sz="2400" dirty="0" smtClean="0"/>
              <a:t>MGA </a:t>
            </a:r>
            <a:r>
              <a:rPr lang="en-US" sz="2400" dirty="0"/>
              <a:t>students enrolled </a:t>
            </a:r>
            <a:r>
              <a:rPr lang="en-US" sz="2400" dirty="0" smtClean="0"/>
              <a:t>at least half time (6 semester hours). 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</a:t>
            </a:r>
            <a:r>
              <a:rPr lang="en-US" sz="2400" dirty="0" smtClean="0"/>
              <a:t>Check Human Resources  webpage for available positions.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9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Know Where You </a:t>
            </a:r>
            <a:r>
              <a:rPr lang="en-US" dirty="0" smtClean="0"/>
              <a:t>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26" y="1650832"/>
            <a:ext cx="7598569" cy="38847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Check your student e-mail on a regular basis for updates on your financial aid. </a:t>
            </a:r>
            <a:r>
              <a:rPr lang="en-US" sz="4000" u="sng" dirty="0" smtClean="0"/>
              <a:t>This is MGA’s official mode of communication to you.</a:t>
            </a:r>
            <a:endParaRPr lang="en-US" sz="4000" dirty="0"/>
          </a:p>
          <a:p>
            <a:r>
              <a:rPr lang="en-US" sz="4000" dirty="0" smtClean="0"/>
              <a:t>Visit your SWORDS account to view your award, accept or decline your loans, check your refund, and review your grades.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556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Thank you. Any 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87" y="1600200"/>
            <a:ext cx="52530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3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Students have the convenience of having Financial Aid Staff on all 5 campuses. Meet with our representatives in person or call    </a:t>
            </a:r>
            <a:r>
              <a:rPr lang="en-US" b="1" dirty="0" smtClean="0"/>
              <a:t>877-238-8664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Contact us by email at </a:t>
            </a:r>
            <a:r>
              <a:rPr lang="en-US" dirty="0" smtClean="0">
                <a:hlinkClick r:id="rId2"/>
              </a:rPr>
              <a:t>fainfo@mga.edu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office hours are: 							   Mon.- Thurs. 8:00am - 5:30pm                   </a:t>
            </a:r>
            <a:r>
              <a:rPr lang="en-US" sz="3200" dirty="0" smtClean="0"/>
              <a:t>Friday 8:00 - Noon</a:t>
            </a:r>
          </a:p>
        </p:txBody>
      </p:sp>
    </p:spTree>
    <p:extLst>
      <p:ext uri="{BB962C8B-B14F-4D97-AF65-F5344CB8AC3E}">
        <p14:creationId xmlns:p14="http://schemas.microsoft.com/office/powerpoint/2010/main" val="10066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Preferred Application Deadlines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76" y="1570008"/>
            <a:ext cx="8184484" cy="5059392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MGA’s Office of Financial Aid processes all </a:t>
            </a:r>
            <a:r>
              <a:rPr lang="en-US" i="1" dirty="0"/>
              <a:t> </a:t>
            </a:r>
            <a:r>
              <a:rPr lang="en-US" i="1" dirty="0" smtClean="0"/>
              <a:t>applications submitted after the preferred       deadlines in date order.</a:t>
            </a:r>
          </a:p>
          <a:p>
            <a:endParaRPr lang="en-US" i="1" dirty="0"/>
          </a:p>
          <a:p>
            <a:r>
              <a:rPr lang="en-US" dirty="0" smtClean="0"/>
              <a:t>Spring 2019		October 1, 2018</a:t>
            </a:r>
          </a:p>
          <a:p>
            <a:r>
              <a:rPr lang="en-US" dirty="0" smtClean="0"/>
              <a:t>Summer 2019</a:t>
            </a:r>
            <a:r>
              <a:rPr lang="en-US" dirty="0"/>
              <a:t>	</a:t>
            </a:r>
            <a:r>
              <a:rPr lang="en-US" dirty="0" smtClean="0"/>
              <a:t>March 1, 2019</a:t>
            </a:r>
          </a:p>
          <a:p>
            <a:r>
              <a:rPr lang="en-US" dirty="0" smtClean="0"/>
              <a:t>Fall 2019			March 15, 2019 </a:t>
            </a:r>
          </a:p>
          <a:p>
            <a:pPr marL="0" indent="0">
              <a:buNone/>
            </a:pPr>
            <a:r>
              <a:rPr lang="en-US" dirty="0" smtClean="0"/>
              <a:t>						(Document Deadline April 20, 2019)*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*Free Application for Federal Student Aid (FAFSA) for 2019-2020 available October 1, 2018 (</a:t>
            </a:r>
            <a:r>
              <a:rPr lang="en-US" dirty="0">
                <a:hlinkClick r:id="rId2"/>
              </a:rPr>
              <a:t>www.studentaid.ed.gov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756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Financial Aid Checklist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71064"/>
              </p:ext>
            </p:extLst>
          </p:nvPr>
        </p:nvGraphicFramePr>
        <p:xfrm>
          <a:off x="474451" y="1640746"/>
          <a:ext cx="71240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042"/>
                <a:gridCol w="3562042"/>
              </a:tblGrid>
              <a:tr h="60618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1. Apply for FSA ID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6. Check SWORDS and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accept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or decline your loan awards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614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Complete FAFSA, MGA School Code: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001581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-   Students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selected for verification will upload necessary documentation to Campus Logic. The link for this site is at the top of our financial aid web page.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7. Complete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student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and /or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Parent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Master Promissory Note (MPN) and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Entrance Counseling: 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hlinkClick r:id="rId2"/>
                        </a:rPr>
                        <a:t>www.studentloans.gov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  </a:t>
                      </a:r>
                      <a:endParaRPr lang="en-US" sz="18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65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 Complete the HOPE 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scholarship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application: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hlinkClick r:id="rId3"/>
                        </a:rPr>
                        <a:t>www.gafutures.org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8. Know your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(Standards of Academic Progress(SAP), Pell Lifetime Limits, HOPE Limits, Aggregate Loans Limits…)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618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 Check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your student email and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SWORDS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regularly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Check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your balance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618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5. Submit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all additional documentation requested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10. Attend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5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Grants</a:t>
            </a:r>
          </a:p>
          <a:p>
            <a:r>
              <a:rPr lang="en-US" sz="4400" dirty="0" smtClean="0"/>
              <a:t>Scholarships</a:t>
            </a:r>
          </a:p>
          <a:p>
            <a:r>
              <a:rPr lang="en-US" sz="4400" dirty="0" smtClean="0"/>
              <a:t>Loans</a:t>
            </a:r>
          </a:p>
          <a:p>
            <a:r>
              <a:rPr lang="en-US" sz="4400" dirty="0" smtClean="0"/>
              <a:t>Student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384" y="1992703"/>
            <a:ext cx="7666502" cy="414355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Grants are generally funds that do not require repayment. You MUST complete the FAFSA to determine eligibility.</a:t>
            </a:r>
          </a:p>
          <a:p>
            <a:pPr lvl="1"/>
            <a:r>
              <a:rPr lang="en-US" sz="2800" dirty="0" smtClean="0"/>
              <a:t>Pell Grant for undergraduate students, need based, Estimated Family Contribution (EFC) determines eligibility.</a:t>
            </a:r>
          </a:p>
          <a:p>
            <a:pPr lvl="1"/>
            <a:r>
              <a:rPr lang="en-US" sz="2800" dirty="0" smtClean="0"/>
              <a:t>Federal Supplemental Opportunity Grant (FSEOG) is awarded on demonstration of most need and meeting application deadline basis to Pell Grant eligible students.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659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8" y="1613141"/>
            <a:ext cx="7517920" cy="50723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Middle </a:t>
            </a:r>
            <a:r>
              <a:rPr lang="en-US" dirty="0"/>
              <a:t>Georgia State </a:t>
            </a:r>
            <a:r>
              <a:rPr lang="en-US" dirty="0" smtClean="0"/>
              <a:t>University Foundation make scholarships possible </a:t>
            </a:r>
            <a:r>
              <a:rPr lang="en-US" dirty="0"/>
              <a:t>by private contributions from alumni, faculty and staff, corporations, businesses, foundations and friends of </a:t>
            </a:r>
            <a:r>
              <a:rPr lang="en-US" dirty="0" smtClean="0"/>
              <a:t>MGA. </a:t>
            </a:r>
            <a:r>
              <a:rPr lang="en-US" dirty="0"/>
              <a:t>Thanks to the generosity of these donors, the Foundation </a:t>
            </a:r>
            <a:r>
              <a:rPr lang="en-US" dirty="0" smtClean="0"/>
              <a:t>awarded $343,000 to </a:t>
            </a:r>
            <a:r>
              <a:rPr lang="en-US" dirty="0"/>
              <a:t>deserving students </a:t>
            </a:r>
            <a:r>
              <a:rPr lang="en-US" dirty="0" smtClean="0"/>
              <a:t>last year</a:t>
            </a:r>
            <a:r>
              <a:rPr lang="en-US" dirty="0"/>
              <a:t>. The </a:t>
            </a:r>
            <a:r>
              <a:rPr lang="en-US" dirty="0" smtClean="0"/>
              <a:t>2019-2020 </a:t>
            </a:r>
            <a:r>
              <a:rPr lang="en-US" dirty="0"/>
              <a:t>scholarship application process and deadlines will be posted at the beginning of the Spring </a:t>
            </a:r>
            <a:r>
              <a:rPr lang="en-US" dirty="0" smtClean="0"/>
              <a:t>2019 </a:t>
            </a:r>
            <a:r>
              <a:rPr lang="en-US" dirty="0"/>
              <a:t>s</a:t>
            </a:r>
            <a:r>
              <a:rPr lang="en-US" dirty="0" smtClean="0"/>
              <a:t>emester.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100" b="1" u="sng" dirty="0"/>
              <a:t>Scholarship Search Engines</a:t>
            </a:r>
          </a:p>
          <a:p>
            <a:pPr marL="0" indent="0"/>
            <a:endParaRPr lang="en-US" sz="1200" b="1" u="sng" dirty="0"/>
          </a:p>
          <a:p>
            <a:pPr marL="0" indent="0"/>
            <a:r>
              <a:rPr lang="en-US" dirty="0"/>
              <a:t>www.fastweb.com</a:t>
            </a:r>
          </a:p>
          <a:p>
            <a:pPr marL="0" indent="0"/>
            <a:r>
              <a:rPr lang="en-US" dirty="0"/>
              <a:t>www.studentaid.ed.gov</a:t>
            </a:r>
          </a:p>
          <a:p>
            <a:pPr marL="0" indent="0"/>
            <a:r>
              <a:rPr lang="en-US" dirty="0"/>
              <a:t>http://www.adventuresineducation.org/sbase/index.cfm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Avoid Scholarship Scammers. Never pay for scholarship searches or applications.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800" b="1" dirty="0">
                <a:ea typeface="SimSun"/>
                <a:cs typeface="SimSun"/>
              </a:rPr>
              <a:t>HOPE/Zell Miller Scholarship </a:t>
            </a:r>
            <a:r>
              <a:rPr lang="en-US" sz="4000" b="1" dirty="0">
                <a:ea typeface="SimSun"/>
                <a:cs typeface="SimSun"/>
              </a:rPr>
              <a:t/>
            </a:r>
            <a:br>
              <a:rPr lang="en-US" sz="4000" b="1" dirty="0">
                <a:ea typeface="SimSun"/>
                <a:cs typeface="SimSun"/>
              </a:rPr>
            </a:br>
            <a:r>
              <a:rPr lang="en-US" sz="2400" b="1" dirty="0">
                <a:ea typeface="SimSun"/>
                <a:cs typeface="SimSun"/>
              </a:rPr>
              <a:t>Complete Application </a:t>
            </a:r>
            <a:r>
              <a:rPr lang="en-US" sz="2400" b="1" dirty="0" smtClean="0">
                <a:ea typeface="SimSun"/>
                <a:cs typeface="SimSun"/>
              </a:rPr>
              <a:t>at </a:t>
            </a:r>
            <a:r>
              <a:rPr lang="en-US" sz="2400" b="1" dirty="0" smtClean="0">
                <a:ea typeface="SimSun"/>
                <a:cs typeface="SimSun"/>
                <a:hlinkClick r:id="rId2"/>
              </a:rPr>
              <a:t>www.gafutures.org</a:t>
            </a:r>
            <a:r>
              <a:rPr lang="en-US" sz="2400" b="1" dirty="0" smtClean="0">
                <a:ea typeface="SimSun"/>
                <a:cs typeface="SimSu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94295"/>
            <a:ext cx="8050100" cy="4753155"/>
          </a:xfrm>
        </p:spPr>
        <p:txBody>
          <a:bodyPr>
            <a:normAutofit fontScale="62500" lnSpcReduction="20000"/>
          </a:bodyPr>
          <a:lstStyle/>
          <a:p>
            <a:pPr marL="609600" indent="-457200">
              <a:lnSpc>
                <a:spcPct val="90000"/>
              </a:lnSpc>
              <a:defRPr/>
            </a:pPr>
            <a:r>
              <a:rPr lang="en-US" dirty="0" smtClean="0"/>
              <a:t>Your HOPE/Zell eligibility can be determined with the FAFSA application. </a:t>
            </a:r>
          </a:p>
          <a:p>
            <a:pPr marL="609600" indent="-457200">
              <a:lnSpc>
                <a:spcPct val="90000"/>
              </a:lnSpc>
              <a:defRPr/>
            </a:pPr>
            <a:r>
              <a:rPr lang="en-US" dirty="0" smtClean="0"/>
              <a:t>However if you wish to be evaluated for the HOPE/Zell Scholarship </a:t>
            </a:r>
            <a:r>
              <a:rPr lang="en-US" i="1" dirty="0" smtClean="0"/>
              <a:t>only</a:t>
            </a:r>
            <a:r>
              <a:rPr lang="en-US" dirty="0" smtClean="0"/>
              <a:t>, then you may complete a </a:t>
            </a:r>
            <a:r>
              <a:rPr lang="en-US" dirty="0" err="1" smtClean="0"/>
              <a:t>GAfutures</a:t>
            </a:r>
            <a:r>
              <a:rPr lang="en-US" dirty="0" smtClean="0"/>
              <a:t> application</a:t>
            </a:r>
          </a:p>
          <a:p>
            <a:pPr marL="152400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152400" indent="0">
              <a:lnSpc>
                <a:spcPct val="90000"/>
              </a:lnSpc>
              <a:buNone/>
              <a:defRPr/>
            </a:pPr>
            <a:r>
              <a:rPr lang="en-US" dirty="0" smtClean="0"/>
              <a:t>Eligibility</a:t>
            </a:r>
            <a:r>
              <a:rPr lang="en-US" dirty="0"/>
              <a:t>:</a:t>
            </a:r>
          </a:p>
          <a:p>
            <a:pPr marL="609600" indent="-457200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US citizen or permanent resident alien</a:t>
            </a:r>
          </a:p>
          <a:p>
            <a:pPr marL="609600" indent="-457200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Legal Georgia </a:t>
            </a:r>
            <a:r>
              <a:rPr lang="en-US" dirty="0"/>
              <a:t>resident</a:t>
            </a:r>
          </a:p>
          <a:p>
            <a:pPr marL="609600" indent="-457200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Comply with Georgia’s Drug-Free Postsecondary Education Act</a:t>
            </a:r>
          </a:p>
          <a:p>
            <a:pPr marL="609600" indent="-457200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Males must be registered with Selective Service</a:t>
            </a:r>
          </a:p>
          <a:p>
            <a:pPr marL="609600" indent="-457200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Within Seven Year Expiration of Eligibility date</a:t>
            </a:r>
          </a:p>
          <a:p>
            <a:endParaRPr lang="en-US" dirty="0" smtClean="0"/>
          </a:p>
          <a:p>
            <a:pPr marL="609600" lvl="0" indent="-45720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u="sng" kern="0" dirty="0" smtClean="0">
                <a:sym typeface="Gill Sans" charset="0"/>
              </a:rPr>
              <a:t>HOPE Eligibility</a:t>
            </a:r>
            <a:r>
              <a:rPr lang="en-US" kern="0" dirty="0" smtClean="0">
                <a:sym typeface="Gill Sans" charset="0"/>
              </a:rPr>
              <a:t>:</a:t>
            </a:r>
            <a:r>
              <a:rPr lang="en-US" kern="0" dirty="0">
                <a:sym typeface="Gill Sans" charset="0"/>
              </a:rPr>
              <a:t> 	</a:t>
            </a:r>
            <a:r>
              <a:rPr lang="en-US" kern="0" dirty="0" smtClean="0">
                <a:sym typeface="Gill Sans" charset="0"/>
              </a:rPr>
              <a:t>		      </a:t>
            </a:r>
            <a:r>
              <a:rPr lang="en-US" u="sng" kern="0" dirty="0" smtClean="0">
                <a:sym typeface="Gill Sans" charset="0"/>
              </a:rPr>
              <a:t>Zell Miller Eligibility</a:t>
            </a:r>
            <a:r>
              <a:rPr lang="en-US" kern="0" dirty="0" smtClean="0">
                <a:sym typeface="Gill Sans" charset="0"/>
              </a:rPr>
              <a:t>:</a:t>
            </a:r>
          </a:p>
          <a:p>
            <a:pPr marL="609600" indent="-457200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ym typeface="Gill Sans" charset="0"/>
              </a:rPr>
              <a:t>Have a 3.0 high school GPA	</a:t>
            </a:r>
            <a:r>
              <a:rPr lang="en-US" dirty="0" smtClean="0">
                <a:sym typeface="Gill Sans" charset="0"/>
              </a:rPr>
              <a:t>	* </a:t>
            </a:r>
            <a:r>
              <a:rPr lang="en-US" dirty="0">
                <a:sym typeface="Gill Sans" charset="0"/>
              </a:rPr>
              <a:t>Have a 3.7 high school </a:t>
            </a:r>
            <a:r>
              <a:rPr lang="en-US" dirty="0" smtClean="0">
                <a:sym typeface="Gill Sans" charset="0"/>
              </a:rPr>
              <a:t>GPA</a:t>
            </a:r>
            <a:endParaRPr lang="en-US" dirty="0">
              <a:sym typeface="Gill Sans" charset="0"/>
            </a:endParaRPr>
          </a:p>
          <a:p>
            <a:pPr marL="609600" lvl="0" indent="-457200" fontAlgn="base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sym typeface="Gill Sans" charset="0"/>
              </a:rPr>
              <a:t>Maintain </a:t>
            </a:r>
            <a:r>
              <a:rPr lang="en-US" dirty="0">
                <a:sym typeface="Gill Sans" charset="0"/>
              </a:rPr>
              <a:t>a 3.0 GPA at </a:t>
            </a:r>
            <a:r>
              <a:rPr lang="en-US" kern="0" dirty="0" smtClean="0">
                <a:sym typeface="Gill Sans" charset="0"/>
              </a:rPr>
              <a:t>			</a:t>
            </a:r>
            <a:r>
              <a:rPr lang="en-US" dirty="0" smtClean="0">
                <a:sym typeface="Gill Sans" charset="0"/>
              </a:rPr>
              <a:t>* </a:t>
            </a:r>
            <a:r>
              <a:rPr lang="en-US" dirty="0">
                <a:sym typeface="Gill Sans" charset="0"/>
              </a:rPr>
              <a:t>Have a 1200 SAT </a:t>
            </a:r>
            <a:r>
              <a:rPr lang="en-US" dirty="0" smtClean="0">
                <a:sym typeface="Gill Sans" charset="0"/>
              </a:rPr>
              <a:t>Composite </a:t>
            </a:r>
            <a:r>
              <a:rPr lang="en-US" kern="0" dirty="0">
                <a:sym typeface="Gill Sans" charset="0"/>
              </a:rPr>
              <a:t>checkpoints </a:t>
            </a:r>
            <a:r>
              <a:rPr lang="en-US" kern="0" dirty="0" smtClean="0">
                <a:sym typeface="Gill Sans" charset="0"/>
              </a:rPr>
              <a:t>					</a:t>
            </a:r>
            <a:r>
              <a:rPr lang="en-US" kern="0" dirty="0">
                <a:sym typeface="Gill Sans" charset="0"/>
              </a:rPr>
              <a:t> </a:t>
            </a:r>
            <a:r>
              <a:rPr lang="en-US" kern="0" dirty="0" smtClean="0">
                <a:sym typeface="Gill Sans" charset="0"/>
              </a:rPr>
              <a:t>  </a:t>
            </a:r>
            <a:r>
              <a:rPr lang="en-US" dirty="0" smtClean="0">
                <a:sym typeface="Gill Sans" charset="0"/>
              </a:rPr>
              <a:t>Score or ACT Score of 26</a:t>
            </a:r>
          </a:p>
          <a:p>
            <a:pPr marL="152400" lvl="0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dirty="0">
                <a:sym typeface="Gill Sans" charset="0"/>
              </a:rPr>
              <a:t>				 </a:t>
            </a:r>
            <a:r>
              <a:rPr lang="en-US" dirty="0" smtClean="0">
                <a:sym typeface="Gill Sans" charset="0"/>
              </a:rPr>
              <a:t>       * Maintain </a:t>
            </a:r>
            <a:r>
              <a:rPr lang="en-US" dirty="0">
                <a:sym typeface="Gill Sans" charset="0"/>
              </a:rPr>
              <a:t>3.3 GPA at </a:t>
            </a:r>
            <a:r>
              <a:rPr lang="en-US" dirty="0" smtClean="0">
                <a:sym typeface="Gill Sans" charset="0"/>
              </a:rPr>
              <a:t>checkpoints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3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0"/>
            <a:ext cx="7598569" cy="164764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kern="0" dirty="0">
                <a:latin typeface="Palatino Linotype" pitchFamily="18" charset="0"/>
                <a:sym typeface="Gill Sans" charset="0"/>
              </a:rPr>
              <a:t>Federal Student Loans </a:t>
            </a:r>
            <a:r>
              <a:rPr lang="en-US" sz="2800" b="1" kern="0" dirty="0" smtClean="0">
                <a:latin typeface="Palatino Linotype" pitchFamily="18" charset="0"/>
                <a:sym typeface="Gill Sans" charset="0"/>
              </a:rPr>
              <a:t>must </a:t>
            </a:r>
            <a:r>
              <a:rPr lang="en-US" sz="2800" b="1" kern="0" dirty="0">
                <a:latin typeface="Palatino Linotype" pitchFamily="18" charset="0"/>
                <a:sym typeface="Gill Sans" charset="0"/>
              </a:rPr>
              <a:t>be </a:t>
            </a:r>
            <a:r>
              <a:rPr lang="en-US" sz="2800" b="1" kern="0" dirty="0" smtClean="0">
                <a:latin typeface="Palatino Linotype" pitchFamily="18" charset="0"/>
                <a:sym typeface="Gill Sans" charset="0"/>
              </a:rPr>
              <a:t>repaid Require </a:t>
            </a:r>
            <a:r>
              <a:rPr lang="en-US" sz="2800" b="1" kern="0" dirty="0">
                <a:latin typeface="Palatino Linotype" pitchFamily="18" charset="0"/>
                <a:sym typeface="Gill Sans" charset="0"/>
              </a:rPr>
              <a:t>Entrance Counseling </a:t>
            </a:r>
            <a:r>
              <a:rPr lang="en-US" sz="2800" b="1" kern="0" dirty="0" smtClean="0">
                <a:latin typeface="Palatino Linotype" pitchFamily="18" charset="0"/>
                <a:sym typeface="Gill Sans" charset="0"/>
              </a:rPr>
              <a:t>&amp; MPN</a:t>
            </a:r>
            <a:endParaRPr lang="en-US" sz="4000" b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740820"/>
              </p:ext>
            </p:extLst>
          </p:nvPr>
        </p:nvGraphicFramePr>
        <p:xfrm>
          <a:off x="193183" y="1647645"/>
          <a:ext cx="7456868" cy="513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217"/>
                <a:gridCol w="1864217"/>
                <a:gridCol w="1864217"/>
                <a:gridCol w="1864217"/>
              </a:tblGrid>
              <a:tr h="5562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Subsidized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Stafford Loans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Unsubsidized Stafford Loans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Parent PLUS Loans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GRAD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PLUS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143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government pays the interest while you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are in school.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interest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accrues while you are in school.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Repayment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generally begins 60 days after the final disbursement.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Repayment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generally begins 60 days after the final disbursement.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 credit check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 credit check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These loans are credit based.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These loans are credit based.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019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current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interest rate is 5.05%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current interest rate is 5.05%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current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interest rate is 7.60%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current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interest rate is 7.60%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3943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Must adhere to annual and aggregate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limits.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Must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adhere to annual and aggregate limits.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 process up to cost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attendance. If parent is denied, then the student may request additional Unsubsidized Stafford Loan funds.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 process up to cost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attendance, if student borrower is approved.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62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762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Middle Georgia State University (MGA) Office of Financial Aid</vt:lpstr>
      <vt:lpstr>Contact Us</vt:lpstr>
      <vt:lpstr>Preferred Application Deadlines</vt:lpstr>
      <vt:lpstr>Financial Aid Checklist</vt:lpstr>
      <vt:lpstr>Types of Financial aid</vt:lpstr>
      <vt:lpstr>Grants</vt:lpstr>
      <vt:lpstr>Scholarships</vt:lpstr>
      <vt:lpstr>HOPE/Zell Miller Scholarship  Complete Application at www.gafutures.org </vt:lpstr>
      <vt:lpstr>Federal Student Loans must be repaid Require Entrance Counseling &amp; MPN</vt:lpstr>
      <vt:lpstr>Standards of  Satisfactory Academic Progress (SAP)</vt:lpstr>
      <vt:lpstr>Student Employment</vt:lpstr>
      <vt:lpstr>Know Where You Stand</vt:lpstr>
      <vt:lpstr>Thank you.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Rubalcava, Erick E.</dc:creator>
  <cp:lastModifiedBy>Macon State College</cp:lastModifiedBy>
  <cp:revision>17</cp:revision>
  <dcterms:created xsi:type="dcterms:W3CDTF">2015-06-02T13:40:15Z</dcterms:created>
  <dcterms:modified xsi:type="dcterms:W3CDTF">2018-10-19T15:21:49Z</dcterms:modified>
</cp:coreProperties>
</file>